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61" r:id="rId2"/>
    <p:sldId id="274" r:id="rId3"/>
    <p:sldId id="276" r:id="rId4"/>
    <p:sldId id="279" r:id="rId5"/>
    <p:sldId id="278" r:id="rId6"/>
    <p:sldId id="272" r:id="rId7"/>
  </p:sldIdLst>
  <p:sldSz cx="107997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9B00"/>
    <a:srgbClr val="FFFFFF"/>
    <a:srgbClr val="E9D8A6"/>
    <a:srgbClr val="CA6702"/>
    <a:srgbClr val="0A9396"/>
    <a:srgbClr val="005F73"/>
    <a:srgbClr val="94D2BD"/>
    <a:srgbClr val="000000"/>
    <a:srgbClr val="AE20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94660"/>
  </p:normalViewPr>
  <p:slideViewPr>
    <p:cSldViewPr snapToGrid="0">
      <p:cViewPr varScale="1">
        <p:scale>
          <a:sx n="43" d="100"/>
          <a:sy n="43" d="100"/>
        </p:scale>
        <p:origin x="103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0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1F9B8A-F4D5-423F-AE04-8E58BCB8524B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F3FD20-18E0-446F-9D85-F33036144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17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-</a:t>
            </a:r>
            <a:br>
              <a:rPr lang="en-US" altLang="zh-TW" dirty="0"/>
            </a:br>
            <a:r>
              <a:rPr lang="zh-TW" altLang="en-US" dirty="0"/>
              <a:t>「關於小熊的事，也關於你，也關於我。」</a:t>
            </a:r>
            <a:br>
              <a:rPr lang="en-US" altLang="zh-TW" dirty="0"/>
            </a:br>
            <a:endParaRPr lang="en-US" altLang="zh-TW" dirty="0"/>
          </a:p>
          <a:p>
            <a:r>
              <a:rPr lang="zh-TW" altLang="en-US" dirty="0"/>
              <a:t>大家好，我是某某醫師，離鄉背井正在擔任外科住院醫師訓練中。</a:t>
            </a:r>
            <a:br>
              <a:rPr lang="en-US" altLang="zh-TW" dirty="0"/>
            </a:br>
            <a:r>
              <a:rPr lang="zh-TW" altLang="en-US" dirty="0"/>
              <a:t>興趣是：</a:t>
            </a:r>
            <a:br>
              <a:rPr lang="en-US" altLang="zh-TW" dirty="0"/>
            </a:br>
            <a:r>
              <a:rPr lang="zh-TW" altLang="en-US" dirty="0"/>
              <a:t>開藥、開刀、開蜂蜜罐罐。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偶爾喜歡寫寫東西、，這個系列通常是放我在醫院的所見所聞，還有我對生活的一些感悟與想法。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某某醫師敬上 </a:t>
            </a:r>
            <a:r>
              <a:rPr lang="en-US" altLang="zh-TW" dirty="0"/>
              <a:t>2022.12.29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3FD20-18E0-446F-9D85-F33036144D6A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6639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-</a:t>
            </a:r>
            <a:br>
              <a:rPr lang="en-US" altLang="zh-TW" dirty="0"/>
            </a:br>
            <a:r>
              <a:rPr lang="zh-TW" altLang="en-US" dirty="0"/>
              <a:t>「關於小熊的事，也關於你，也關於我。」</a:t>
            </a:r>
            <a:br>
              <a:rPr lang="en-US" altLang="zh-TW" dirty="0"/>
            </a:br>
            <a:endParaRPr lang="en-US" altLang="zh-TW" dirty="0"/>
          </a:p>
          <a:p>
            <a:r>
              <a:rPr lang="zh-TW" altLang="en-US" dirty="0"/>
              <a:t>大家好，我是某某醫師，離鄉背井正在擔任外科住院醫師訓練中。</a:t>
            </a:r>
            <a:br>
              <a:rPr lang="en-US" altLang="zh-TW" dirty="0"/>
            </a:br>
            <a:r>
              <a:rPr lang="zh-TW" altLang="en-US" dirty="0"/>
              <a:t>興趣是：</a:t>
            </a:r>
            <a:br>
              <a:rPr lang="en-US" altLang="zh-TW" dirty="0"/>
            </a:br>
            <a:r>
              <a:rPr lang="zh-TW" altLang="en-US" dirty="0"/>
              <a:t>開藥、開刀、開蜂蜜罐罐。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偶爾喜歡寫寫東西、，這個系列通常是放我在醫院的所見所聞，還有我對生活的一些感悟與想法。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某某醫師敬上 </a:t>
            </a:r>
            <a:r>
              <a:rPr lang="en-US" altLang="zh-TW" dirty="0"/>
              <a:t>2022.12.29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3FD20-18E0-446F-9D85-F33036144D6A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2795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-</a:t>
            </a:r>
            <a:br>
              <a:rPr lang="en-US" altLang="zh-TW" dirty="0"/>
            </a:br>
            <a:r>
              <a:rPr lang="zh-TW" altLang="en-US" dirty="0"/>
              <a:t>「關於小熊的事，也關於你，也關於我。」</a:t>
            </a:r>
            <a:br>
              <a:rPr lang="en-US" altLang="zh-TW" dirty="0"/>
            </a:br>
            <a:endParaRPr lang="en-US" altLang="zh-TW" dirty="0"/>
          </a:p>
          <a:p>
            <a:r>
              <a:rPr lang="zh-TW" altLang="en-US" dirty="0"/>
              <a:t>大家好，我是某某醫師，離鄉背井正在擔任外科住院醫師訓練中。</a:t>
            </a:r>
            <a:br>
              <a:rPr lang="en-US" altLang="zh-TW" dirty="0"/>
            </a:br>
            <a:r>
              <a:rPr lang="zh-TW" altLang="en-US" dirty="0"/>
              <a:t>興趣是：</a:t>
            </a:r>
            <a:br>
              <a:rPr lang="en-US" altLang="zh-TW" dirty="0"/>
            </a:br>
            <a:r>
              <a:rPr lang="zh-TW" altLang="en-US" dirty="0"/>
              <a:t>開藥、開刀、開蜂蜜罐罐。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偶爾喜歡寫寫東西、，這個系列通常是放我在醫院的所見所聞，還有我對生活的一些感悟與想法。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某某醫師敬上 </a:t>
            </a:r>
            <a:r>
              <a:rPr lang="en-US" altLang="zh-TW" dirty="0"/>
              <a:t>2022.12.29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3FD20-18E0-446F-9D85-F33036144D6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2037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-</a:t>
            </a:r>
            <a:br>
              <a:rPr lang="en-US" altLang="zh-TW" dirty="0"/>
            </a:br>
            <a:r>
              <a:rPr lang="zh-TW" altLang="en-US" dirty="0"/>
              <a:t>「關於小熊的事，也關於你，也關於我。」</a:t>
            </a:r>
            <a:br>
              <a:rPr lang="en-US" altLang="zh-TW" dirty="0"/>
            </a:br>
            <a:endParaRPr lang="en-US" altLang="zh-TW" dirty="0"/>
          </a:p>
          <a:p>
            <a:r>
              <a:rPr lang="zh-TW" altLang="en-US" dirty="0"/>
              <a:t>大家好，我是某某醫師，離鄉背井正在擔任外科住院醫師訓練中。</a:t>
            </a:r>
            <a:br>
              <a:rPr lang="en-US" altLang="zh-TW" dirty="0"/>
            </a:br>
            <a:r>
              <a:rPr lang="zh-TW" altLang="en-US" dirty="0"/>
              <a:t>興趣是：</a:t>
            </a:r>
            <a:br>
              <a:rPr lang="en-US" altLang="zh-TW" dirty="0"/>
            </a:br>
            <a:r>
              <a:rPr lang="zh-TW" altLang="en-US" dirty="0"/>
              <a:t>開藥、開刀、開蜂蜜罐罐。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偶爾喜歡寫寫東西、，這個系列通常是放我在醫院的所見所聞，還有我對生活的一些感悟與想法。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某某醫師敬上 </a:t>
            </a:r>
            <a:r>
              <a:rPr lang="en-US" altLang="zh-TW" dirty="0"/>
              <a:t>2022.12.29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3FD20-18E0-446F-9D85-F33036144D6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7632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-</a:t>
            </a:r>
            <a:br>
              <a:rPr lang="en-US" altLang="zh-TW" dirty="0"/>
            </a:br>
            <a:r>
              <a:rPr lang="zh-TW" altLang="en-US" dirty="0"/>
              <a:t>大家好，我是某某醫師，本業是外科住院醫師，將於明年開始進行心臟外科的訓練，雖然刀房訓練充實，但是還是想多充實自己臨床知識！這個系列，會放上我一些整理過的醫學知識內容。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小時候，都曾幻想自己</a:t>
            </a:r>
            <a:r>
              <a:rPr lang="en-US" altLang="zh-TW" dirty="0"/>
              <a:t>TEAM</a:t>
            </a:r>
            <a:r>
              <a:rPr lang="zh-TW" altLang="en-US" dirty="0"/>
              <a:t>上的學長又踢 </a:t>
            </a:r>
            <a:r>
              <a:rPr lang="en-US" altLang="zh-TW" dirty="0"/>
              <a:t>(teaching)</a:t>
            </a:r>
            <a:r>
              <a:rPr lang="zh-TW" altLang="en-US" dirty="0"/>
              <a:t> 又帥，現在慢慢長大了，雖然不是很帥，但也希望能夠給現在正在訓練中的學弟妹一些幫忙。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當然，如果我的內容有誤，也請各位先進不吝更正，我們一起學習！</a:t>
            </a:r>
            <a:endParaRPr lang="en-US" altLang="zh-TW" dirty="0"/>
          </a:p>
          <a:p>
            <a:br>
              <a:rPr lang="en-US" altLang="zh-TW" dirty="0"/>
            </a:br>
            <a:r>
              <a:rPr lang="zh-TW" altLang="en-US" dirty="0"/>
              <a:t>某某醫師敬上 </a:t>
            </a:r>
            <a:r>
              <a:rPr lang="en-US" altLang="zh-TW" dirty="0"/>
              <a:t>2022.12.29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3FD20-18E0-446F-9D85-F33036144D6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8569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767462"/>
            <a:ext cx="9179799" cy="3759917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5672376"/>
            <a:ext cx="8099822" cy="260744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3964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508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574987"/>
            <a:ext cx="2328699" cy="91523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574987"/>
            <a:ext cx="6851100" cy="91523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3721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1018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2692444"/>
            <a:ext cx="9314796" cy="4492401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7227345"/>
            <a:ext cx="9314796" cy="236244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7853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2874937"/>
            <a:ext cx="4589899" cy="68523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2874937"/>
            <a:ext cx="4589899" cy="68523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243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74990"/>
            <a:ext cx="9314796" cy="208745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2647443"/>
            <a:ext cx="4568805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3944914"/>
            <a:ext cx="4568805" cy="58023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2647443"/>
            <a:ext cx="4591306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3944914"/>
            <a:ext cx="4591306" cy="58023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163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9797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7073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554968"/>
            <a:ext cx="5467380" cy="7674832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434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554968"/>
            <a:ext cx="5467380" cy="7674832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7706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574990"/>
            <a:ext cx="9314796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2874937"/>
            <a:ext cx="9314796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0009783"/>
            <a:ext cx="36449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076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2198DC2-4E74-7958-5DC3-21368FAB4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2170"/>
            <a:ext cx="10768926" cy="1076892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D9280E6-86CE-EAE5-7588-5E450A6DF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E89E83-5BF3-047B-255F-6AFDF806C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Google Shape;64;p14">
            <a:extLst>
              <a:ext uri="{FF2B5EF4-FFF2-40B4-BE49-F238E27FC236}">
                <a16:creationId xmlns:a16="http://schemas.microsoft.com/office/drawing/2014/main" id="{253B9C28-1FDD-D559-887A-8D0A07EA7D1E}"/>
              </a:ext>
            </a:extLst>
          </p:cNvPr>
          <p:cNvSpPr/>
          <p:nvPr/>
        </p:nvSpPr>
        <p:spPr>
          <a:xfrm>
            <a:off x="-319595" y="-181542"/>
            <a:ext cx="11119358" cy="10918298"/>
          </a:xfrm>
          <a:prstGeom prst="rect">
            <a:avLst/>
          </a:prstGeom>
          <a:solidFill>
            <a:srgbClr val="EE9B00">
              <a:alpha val="6488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9;p14">
            <a:extLst>
              <a:ext uri="{FF2B5EF4-FFF2-40B4-BE49-F238E27FC236}">
                <a16:creationId xmlns:a16="http://schemas.microsoft.com/office/drawing/2014/main" id="{709A9977-413F-4426-1395-F5CEA54F258D}"/>
              </a:ext>
            </a:extLst>
          </p:cNvPr>
          <p:cNvSpPr txBox="1"/>
          <p:nvPr/>
        </p:nvSpPr>
        <p:spPr>
          <a:xfrm>
            <a:off x="1869534" y="4731999"/>
            <a:ext cx="8082539" cy="1200298"/>
          </a:xfrm>
          <a:prstGeom prst="rect">
            <a:avLst/>
          </a:prstGeom>
          <a:noFill/>
          <a:ln w="152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zh-TW" altLang="en-US" sz="66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焦慮完全自救手冊</a:t>
            </a:r>
            <a:endParaRPr lang="zh-TW" altLang="en-US" sz="6600"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</p:txBody>
      </p:sp>
      <p:pic>
        <p:nvPicPr>
          <p:cNvPr id="9" name="Google Shape;74;p14">
            <a:extLst>
              <a:ext uri="{FF2B5EF4-FFF2-40B4-BE49-F238E27FC236}">
                <a16:creationId xmlns:a16="http://schemas.microsoft.com/office/drawing/2014/main" id="{24F4376F-F4F7-407C-09E9-89FBEB09F3F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423880" y="45276045"/>
            <a:ext cx="10193575" cy="196171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0EB9BE6-F90B-68D6-2882-C48BA18DD6B5}"/>
              </a:ext>
            </a:extLst>
          </p:cNvPr>
          <p:cNvSpPr txBox="1"/>
          <p:nvPr/>
        </p:nvSpPr>
        <p:spPr>
          <a:xfrm>
            <a:off x="7360741" y="10080874"/>
            <a:ext cx="3408185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  <p:sp>
        <p:nvSpPr>
          <p:cNvPr id="12" name="Google Shape;69;p14">
            <a:extLst>
              <a:ext uri="{FF2B5EF4-FFF2-40B4-BE49-F238E27FC236}">
                <a16:creationId xmlns:a16="http://schemas.microsoft.com/office/drawing/2014/main" id="{CF1A1FFB-B6D7-77B4-80E0-D99CDA5F39C0}"/>
              </a:ext>
            </a:extLst>
          </p:cNvPr>
          <p:cNvSpPr txBox="1"/>
          <p:nvPr/>
        </p:nvSpPr>
        <p:spPr>
          <a:xfrm>
            <a:off x="5240084" y="5993853"/>
            <a:ext cx="8082539" cy="800189"/>
          </a:xfrm>
          <a:prstGeom prst="rect">
            <a:avLst/>
          </a:prstGeom>
          <a:noFill/>
          <a:ln w="152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sym typeface="ZCOOL XiaoWei"/>
              </a:rPr>
              <a:t>PART</a:t>
            </a:r>
            <a:r>
              <a:rPr lang="zh-TW" altLang="en-US" sz="4000" dirty="0">
                <a:latin typeface="CSong3HK-Medium" panose="00000600000000000000" pitchFamily="50" charset="-120"/>
                <a:ea typeface="CSong3HK-Medium" panose="00000600000000000000" pitchFamily="50" charset="-120"/>
                <a:sym typeface="ZCOOL XiaoWei"/>
              </a:rPr>
              <a:t> </a:t>
            </a:r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sym typeface="ZCOOL XiaoWei"/>
              </a:rPr>
              <a:t>1</a:t>
            </a:r>
            <a:endParaRPr lang="zh-TW" altLang="en-US" sz="4000"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523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0F4E51-7997-4D16-F87B-A80D7940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」</a:t>
            </a:r>
          </a:p>
        </p:txBody>
      </p:sp>
      <p:pic>
        <p:nvPicPr>
          <p:cNvPr id="9" name="內容版面配置區 8" descr="一張含有 文字, 穿著 的圖片&#10;&#10;自動產生的描述">
            <a:extLst>
              <a:ext uri="{FF2B5EF4-FFF2-40B4-BE49-F238E27FC236}">
                <a16:creationId xmlns:a16="http://schemas.microsoft.com/office/drawing/2014/main" id="{FCD398A5-A628-BA9B-32EE-ED13BD5E8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056" y="2874963"/>
            <a:ext cx="6851650" cy="6851650"/>
          </a:xfrm>
        </p:spPr>
      </p:pic>
      <p:sp>
        <p:nvSpPr>
          <p:cNvPr id="5" name="Google Shape;65;p14">
            <a:extLst>
              <a:ext uri="{FF2B5EF4-FFF2-40B4-BE49-F238E27FC236}">
                <a16:creationId xmlns:a16="http://schemas.microsoft.com/office/drawing/2014/main" id="{AF2E74AF-930D-A32E-4848-BA06E6269BB0}"/>
              </a:ext>
            </a:extLst>
          </p:cNvPr>
          <p:cNvSpPr/>
          <p:nvPr/>
        </p:nvSpPr>
        <p:spPr>
          <a:xfrm>
            <a:off x="0" y="0"/>
            <a:ext cx="10799763" cy="10799763"/>
          </a:xfrm>
          <a:prstGeom prst="rect">
            <a:avLst/>
          </a:prstGeom>
          <a:solidFill>
            <a:srgbClr val="E9D8A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69;p14">
            <a:extLst>
              <a:ext uri="{FF2B5EF4-FFF2-40B4-BE49-F238E27FC236}">
                <a16:creationId xmlns:a16="http://schemas.microsoft.com/office/drawing/2014/main" id="{9774E5B5-90B5-8297-E64C-8965D24BAA5C}"/>
              </a:ext>
            </a:extLst>
          </p:cNvPr>
          <p:cNvSpPr txBox="1"/>
          <p:nvPr/>
        </p:nvSpPr>
        <p:spPr>
          <a:xfrm>
            <a:off x="1099217" y="474834"/>
            <a:ext cx="30792900" cy="7786717"/>
          </a:xfrm>
          <a:prstGeom prst="rect">
            <a:avLst/>
          </a:prstGeom>
          <a:noFill/>
          <a:ln w="152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這是一個觸及人核心的議題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lvl="0"/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我們在人的面前不容易展現狼狽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lvl="0"/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人類總是傾向隱藏脆弱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lvl="0"/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lvl="0"/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但其實在夜晚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lvl="0"/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我們都有經驗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lvl="0"/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焦慮總是會跑出來搗亂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特別是看完</a:t>
            </a:r>
            <a: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</a:t>
            </a: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、</a:t>
            </a:r>
            <a: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FB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看完一連串朋友發的限時動態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怎麼別人的人生都那麼成功與快樂？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「這一切都提醒著我有多麼糟．．．」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E90B810-3C86-27CE-F868-538D6C276767}"/>
              </a:ext>
            </a:extLst>
          </p:cNvPr>
          <p:cNvSpPr txBox="1"/>
          <p:nvPr/>
        </p:nvSpPr>
        <p:spPr>
          <a:xfrm>
            <a:off x="7360741" y="10080874"/>
            <a:ext cx="3408185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</p:spTree>
    <p:extLst>
      <p:ext uri="{BB962C8B-B14F-4D97-AF65-F5344CB8AC3E}">
        <p14:creationId xmlns:p14="http://schemas.microsoft.com/office/powerpoint/2010/main" val="4163353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0F4E51-7997-4D16-F87B-A80D7940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」</a:t>
            </a:r>
          </a:p>
        </p:txBody>
      </p:sp>
      <p:pic>
        <p:nvPicPr>
          <p:cNvPr id="9" name="內容版面配置區 8" descr="一張含有 文字, 穿著 的圖片&#10;&#10;自動產生的描述">
            <a:extLst>
              <a:ext uri="{FF2B5EF4-FFF2-40B4-BE49-F238E27FC236}">
                <a16:creationId xmlns:a16="http://schemas.microsoft.com/office/drawing/2014/main" id="{FCD398A5-A628-BA9B-32EE-ED13BD5E8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056" y="2874963"/>
            <a:ext cx="6851650" cy="6851650"/>
          </a:xfrm>
        </p:spPr>
      </p:pic>
      <p:sp>
        <p:nvSpPr>
          <p:cNvPr id="5" name="Google Shape;65;p14">
            <a:extLst>
              <a:ext uri="{FF2B5EF4-FFF2-40B4-BE49-F238E27FC236}">
                <a16:creationId xmlns:a16="http://schemas.microsoft.com/office/drawing/2014/main" id="{AF2E74AF-930D-A32E-4848-BA06E6269BB0}"/>
              </a:ext>
            </a:extLst>
          </p:cNvPr>
          <p:cNvSpPr/>
          <p:nvPr/>
        </p:nvSpPr>
        <p:spPr>
          <a:xfrm>
            <a:off x="0" y="0"/>
            <a:ext cx="10822981" cy="10799763"/>
          </a:xfrm>
          <a:prstGeom prst="rect">
            <a:avLst/>
          </a:prstGeom>
          <a:solidFill>
            <a:srgbClr val="E9D8A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69;p14">
            <a:extLst>
              <a:ext uri="{FF2B5EF4-FFF2-40B4-BE49-F238E27FC236}">
                <a16:creationId xmlns:a16="http://schemas.microsoft.com/office/drawing/2014/main" id="{9774E5B5-90B5-8297-E64C-8965D24BAA5C}"/>
              </a:ext>
            </a:extLst>
          </p:cNvPr>
          <p:cNvSpPr txBox="1"/>
          <p:nvPr/>
        </p:nvSpPr>
        <p:spPr>
          <a:xfrm>
            <a:off x="1099217" y="474834"/>
            <a:ext cx="30792900" cy="7786717"/>
          </a:xfrm>
          <a:prstGeom prst="rect">
            <a:avLst/>
          </a:prstGeom>
          <a:noFill/>
          <a:ln w="152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-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我也曾這麼想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特別是看到別人過得好的時候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我們很容易會感到恐懼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恐懼自己並不如表現的美好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外表不在乎，其實內心脆弱不堪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而我認為遇到焦慮感纏身時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第一個自救的步驟就是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「建立你的個人儀式感」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BB349B4-993C-62E6-F716-C07CF6FF4ECB}"/>
              </a:ext>
            </a:extLst>
          </p:cNvPr>
          <p:cNvSpPr txBox="1"/>
          <p:nvPr/>
        </p:nvSpPr>
        <p:spPr>
          <a:xfrm>
            <a:off x="7360741" y="10080874"/>
            <a:ext cx="3408185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</p:spTree>
    <p:extLst>
      <p:ext uri="{BB962C8B-B14F-4D97-AF65-F5344CB8AC3E}">
        <p14:creationId xmlns:p14="http://schemas.microsoft.com/office/powerpoint/2010/main" val="172160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0F4E51-7997-4D16-F87B-A80D7940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」</a:t>
            </a:r>
          </a:p>
        </p:txBody>
      </p:sp>
      <p:pic>
        <p:nvPicPr>
          <p:cNvPr id="9" name="內容版面配置區 8" descr="一張含有 文字, 穿著 的圖片&#10;&#10;自動產生的描述">
            <a:extLst>
              <a:ext uri="{FF2B5EF4-FFF2-40B4-BE49-F238E27FC236}">
                <a16:creationId xmlns:a16="http://schemas.microsoft.com/office/drawing/2014/main" id="{FCD398A5-A628-BA9B-32EE-ED13BD5E8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056" y="2874963"/>
            <a:ext cx="6851650" cy="6851650"/>
          </a:xfrm>
        </p:spPr>
      </p:pic>
      <p:sp>
        <p:nvSpPr>
          <p:cNvPr id="5" name="Google Shape;65;p14">
            <a:extLst>
              <a:ext uri="{FF2B5EF4-FFF2-40B4-BE49-F238E27FC236}">
                <a16:creationId xmlns:a16="http://schemas.microsoft.com/office/drawing/2014/main" id="{AF2E74AF-930D-A32E-4848-BA06E6269BB0}"/>
              </a:ext>
            </a:extLst>
          </p:cNvPr>
          <p:cNvSpPr/>
          <p:nvPr/>
        </p:nvSpPr>
        <p:spPr>
          <a:xfrm>
            <a:off x="0" y="0"/>
            <a:ext cx="10822981" cy="10799763"/>
          </a:xfrm>
          <a:prstGeom prst="rect">
            <a:avLst/>
          </a:prstGeom>
          <a:solidFill>
            <a:srgbClr val="E9D8A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69;p14">
            <a:extLst>
              <a:ext uri="{FF2B5EF4-FFF2-40B4-BE49-F238E27FC236}">
                <a16:creationId xmlns:a16="http://schemas.microsoft.com/office/drawing/2014/main" id="{9774E5B5-90B5-8297-E64C-8965D24BAA5C}"/>
              </a:ext>
            </a:extLst>
          </p:cNvPr>
          <p:cNvSpPr txBox="1"/>
          <p:nvPr/>
        </p:nvSpPr>
        <p:spPr>
          <a:xfrm>
            <a:off x="1099217" y="474834"/>
            <a:ext cx="30792900" cy="8956268"/>
          </a:xfrm>
          <a:prstGeom prst="rect">
            <a:avLst/>
          </a:prstGeom>
          <a:noFill/>
          <a:ln w="152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-</a:t>
            </a: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所謂的儀式</a:t>
            </a: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從我們很早的老祖宗時代便開始</a:t>
            </a: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特別是牽涉高風險的事情時</a:t>
            </a: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比方說農作、出海有相對應的舞蹈、祭典等</a:t>
            </a: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人類透過簡單、重複的方式</a:t>
            </a: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來降低焦慮與挫折感</a:t>
            </a: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接下來，我希望能分享我的經驗</a:t>
            </a: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1.</a:t>
            </a:r>
            <a:r>
              <a:rPr lang="zh-TW" altLang="en-US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 儀式感是如何改變我的生活</a:t>
            </a: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2. </a:t>
            </a:r>
            <a:r>
              <a:rPr lang="zh-TW" altLang="en-US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  <a:t>我的一些儀式清單</a:t>
            </a: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HeiT" panose="020B0502000000000001" pitchFamily="34" charset="-120"/>
                <a:ea typeface="HeiT" panose="020B0502000000000001" pitchFamily="34" charset="-120"/>
                <a:cs typeface="ZCOOL XiaoWei"/>
                <a:sym typeface="ZCOOL XiaoWei"/>
              </a:rPr>
            </a:br>
            <a:endParaRPr lang="en-US" altLang="zh-TW" sz="3800" dirty="0">
              <a:latin typeface="HeiT" panose="020B0502000000000001" pitchFamily="34" charset="-120"/>
              <a:ea typeface="HeiT" panose="020B0502000000000001" pitchFamily="34" charset="-120"/>
              <a:cs typeface="ZCOOL XiaoWei"/>
              <a:sym typeface="ZCOOL XiaoWei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BB349B4-993C-62E6-F716-C07CF6FF4ECB}"/>
              </a:ext>
            </a:extLst>
          </p:cNvPr>
          <p:cNvSpPr txBox="1"/>
          <p:nvPr/>
        </p:nvSpPr>
        <p:spPr>
          <a:xfrm>
            <a:off x="7360741" y="10080874"/>
            <a:ext cx="3408185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</p:spTree>
    <p:extLst>
      <p:ext uri="{BB962C8B-B14F-4D97-AF65-F5344CB8AC3E}">
        <p14:creationId xmlns:p14="http://schemas.microsoft.com/office/powerpoint/2010/main" val="4274279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0F4E51-7997-4D16-F87B-A80D7940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」</a:t>
            </a:r>
          </a:p>
        </p:txBody>
      </p:sp>
      <p:pic>
        <p:nvPicPr>
          <p:cNvPr id="9" name="內容版面配置區 8" descr="一張含有 文字, 穿著 的圖片&#10;&#10;自動產生的描述">
            <a:extLst>
              <a:ext uri="{FF2B5EF4-FFF2-40B4-BE49-F238E27FC236}">
                <a16:creationId xmlns:a16="http://schemas.microsoft.com/office/drawing/2014/main" id="{FCD398A5-A628-BA9B-32EE-ED13BD5E8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056" y="2874963"/>
            <a:ext cx="6851650" cy="6851650"/>
          </a:xfrm>
        </p:spPr>
      </p:pic>
      <p:sp>
        <p:nvSpPr>
          <p:cNvPr id="5" name="Google Shape;65;p14">
            <a:extLst>
              <a:ext uri="{FF2B5EF4-FFF2-40B4-BE49-F238E27FC236}">
                <a16:creationId xmlns:a16="http://schemas.microsoft.com/office/drawing/2014/main" id="{AF2E74AF-930D-A32E-4848-BA06E6269BB0}"/>
              </a:ext>
            </a:extLst>
          </p:cNvPr>
          <p:cNvSpPr/>
          <p:nvPr/>
        </p:nvSpPr>
        <p:spPr>
          <a:xfrm>
            <a:off x="0" y="0"/>
            <a:ext cx="10822981" cy="10799763"/>
          </a:xfrm>
          <a:prstGeom prst="rect">
            <a:avLst/>
          </a:prstGeom>
          <a:solidFill>
            <a:srgbClr val="E9D8A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69;p14">
            <a:extLst>
              <a:ext uri="{FF2B5EF4-FFF2-40B4-BE49-F238E27FC236}">
                <a16:creationId xmlns:a16="http://schemas.microsoft.com/office/drawing/2014/main" id="{9774E5B5-90B5-8297-E64C-8965D24BAA5C}"/>
              </a:ext>
            </a:extLst>
          </p:cNvPr>
          <p:cNvSpPr txBox="1"/>
          <p:nvPr/>
        </p:nvSpPr>
        <p:spPr>
          <a:xfrm>
            <a:off x="432205" y="8382284"/>
            <a:ext cx="10197736" cy="2523738"/>
          </a:xfrm>
          <a:prstGeom prst="rect">
            <a:avLst/>
          </a:prstGeom>
          <a:noFill/>
          <a:ln w="152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「每日做相同的事情，培養一個重複的每日儀式，有助於我們降低焦慮。」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BB349B4-993C-62E6-F716-C07CF6FF4ECB}"/>
              </a:ext>
            </a:extLst>
          </p:cNvPr>
          <p:cNvSpPr txBox="1"/>
          <p:nvPr/>
        </p:nvSpPr>
        <p:spPr>
          <a:xfrm>
            <a:off x="7360741" y="10080874"/>
            <a:ext cx="3408185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343465E-430F-0433-5184-0BE0720AD9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243" y="1177535"/>
            <a:ext cx="6837660" cy="683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974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63;p14">
            <a:extLst>
              <a:ext uri="{FF2B5EF4-FFF2-40B4-BE49-F238E27FC236}">
                <a16:creationId xmlns:a16="http://schemas.microsoft.com/office/drawing/2014/main" id="{B3B9E4DD-11FD-F17D-BFAE-42D0F2BD0504}"/>
              </a:ext>
            </a:extLst>
          </p:cNvPr>
          <p:cNvSpPr/>
          <p:nvPr/>
        </p:nvSpPr>
        <p:spPr>
          <a:xfrm>
            <a:off x="-9717" y="-103116"/>
            <a:ext cx="10799763" cy="10986106"/>
          </a:xfrm>
          <a:prstGeom prst="rect">
            <a:avLst/>
          </a:prstGeom>
          <a:solidFill>
            <a:srgbClr val="CA670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5;p14">
            <a:extLst>
              <a:ext uri="{FF2B5EF4-FFF2-40B4-BE49-F238E27FC236}">
                <a16:creationId xmlns:a16="http://schemas.microsoft.com/office/drawing/2014/main" id="{ADA50B88-999F-A81F-7A40-E3B670593DCA}"/>
              </a:ext>
            </a:extLst>
          </p:cNvPr>
          <p:cNvSpPr/>
          <p:nvPr/>
        </p:nvSpPr>
        <p:spPr>
          <a:xfrm>
            <a:off x="269643" y="97492"/>
            <a:ext cx="10100042" cy="10486202"/>
          </a:xfrm>
          <a:prstGeom prst="rect">
            <a:avLst/>
          </a:prstGeom>
          <a:solidFill>
            <a:srgbClr val="E9D8A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69;p14">
            <a:extLst>
              <a:ext uri="{FF2B5EF4-FFF2-40B4-BE49-F238E27FC236}">
                <a16:creationId xmlns:a16="http://schemas.microsoft.com/office/drawing/2014/main" id="{D4B6593D-3B53-677F-2B05-4CEAFB9671FF}"/>
              </a:ext>
            </a:extLst>
          </p:cNvPr>
          <p:cNvSpPr txBox="1"/>
          <p:nvPr/>
        </p:nvSpPr>
        <p:spPr>
          <a:xfrm>
            <a:off x="2094142" y="2968461"/>
            <a:ext cx="30792900" cy="5447615"/>
          </a:xfrm>
          <a:prstGeom prst="rect">
            <a:avLst/>
          </a:prstGeom>
          <a:noFill/>
          <a:ln w="152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喜歡我的內容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不一定需要按讚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也不一定需要分享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可以的話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留個言跟我說些什麼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如果能跟你交個朋友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那就太好了</a:t>
            </a: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Wingdings" panose="05000000000000000000" pitchFamily="2" charset="2"/>
              </a:rPr>
              <a:t>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4EE062BC-185C-1D41-DAC3-076EFA11DF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31" y="1312210"/>
            <a:ext cx="1325832" cy="1325832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509C321C-9F27-F46A-FCDB-4BC4A03E1775}"/>
              </a:ext>
            </a:extLst>
          </p:cNvPr>
          <p:cNvSpPr txBox="1"/>
          <p:nvPr/>
        </p:nvSpPr>
        <p:spPr>
          <a:xfrm>
            <a:off x="7360741" y="10080874"/>
            <a:ext cx="3408185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</p:spTree>
    <p:extLst>
      <p:ext uri="{BB962C8B-B14F-4D97-AF65-F5344CB8AC3E}">
        <p14:creationId xmlns:p14="http://schemas.microsoft.com/office/powerpoint/2010/main" val="1593939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418</TotalTime>
  <Words>806</Words>
  <Application>Microsoft Office PowerPoint</Application>
  <PresentationFormat>自訂</PresentationFormat>
  <Paragraphs>39</Paragraphs>
  <Slides>6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CSong3HK-Medium</vt:lpstr>
      <vt:lpstr>HeiT</vt:lpstr>
      <vt:lpstr>Arial</vt:lpstr>
      <vt:lpstr>Calibri</vt:lpstr>
      <vt:lpstr>Calibri Light</vt:lpstr>
      <vt:lpstr>Office 佈景主題</vt:lpstr>
      <vt:lpstr>PowerPoint 簡報</vt:lpstr>
      <vt:lpstr>」</vt:lpstr>
      <vt:lpstr>」</vt:lpstr>
      <vt:lpstr>」</vt:lpstr>
      <vt:lpstr>」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洪郁茹</dc:creator>
  <cp:lastModifiedBy>洪郁茹</cp:lastModifiedBy>
  <cp:revision>10</cp:revision>
  <dcterms:created xsi:type="dcterms:W3CDTF">2022-12-29T08:40:16Z</dcterms:created>
  <dcterms:modified xsi:type="dcterms:W3CDTF">2025-12-12T13:41:57Z</dcterms:modified>
</cp:coreProperties>
</file>

<file path=docProps/thumbnail.jpeg>
</file>